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4" r:id="rId8"/>
    <p:sldId id="263" r:id="rId9"/>
    <p:sldId id="265" r:id="rId10"/>
    <p:sldId id="268" r:id="rId11"/>
    <p:sldId id="267" r:id="rId12"/>
    <p:sldId id="281" r:id="rId13"/>
    <p:sldId id="269" r:id="rId14"/>
    <p:sldId id="270" r:id="rId15"/>
    <p:sldId id="279" r:id="rId16"/>
    <p:sldId id="278" r:id="rId17"/>
    <p:sldId id="271" r:id="rId18"/>
    <p:sldId id="280" r:id="rId19"/>
    <p:sldId id="272" r:id="rId20"/>
    <p:sldId id="273" r:id="rId21"/>
    <p:sldId id="274" r:id="rId22"/>
    <p:sldId id="275" r:id="rId23"/>
    <p:sldId id="276" r:id="rId24"/>
    <p:sldId id="277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aximized">
    <p:restoredLeft sz="15620"/>
    <p:restoredTop sz="94660"/>
  </p:normalViewPr>
  <p:slideViewPr>
    <p:cSldViewPr>
      <p:cViewPr>
        <p:scale>
          <a:sx n="100" d="100"/>
          <a:sy n="100" d="100"/>
        </p:scale>
        <p:origin x="-7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Заголовок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2" name="Подзаголовок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20" name="Нижний колонтитул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10" name="Номер слайда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Овал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Прямоугольник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Овал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Прямоугольник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Прямоугольник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9" name="Блок-схема: процесс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Блок-схема: процесс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ирог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Овал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Кольцо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Заголовок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Текст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24" name="Дата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5B106E36-FD25-4E2D-B0AA-010F637433A0}" type="datetimeFigureOut">
              <a:rPr lang="ru-RU" smtClean="0"/>
              <a:pPr/>
              <a:t>26.03.2011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5" name="Прямоугольник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7" Type="http://schemas.openxmlformats.org/officeDocument/2006/relationships/image" Target="../media/image23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jpeg"/><Relationship Id="rId4" Type="http://schemas.openxmlformats.org/officeDocument/2006/relationships/image" Target="../media/image20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mnogozakonov.ru/catalog/date/1991/7/6/161/" TargetMode="External"/><Relationship Id="rId2" Type="http://schemas.openxmlformats.org/officeDocument/2006/relationships/hyperlink" Target="http://www.zaki.ru/pagesnew.php?id=1687" TargetMode="External"/><Relationship Id="rId1" Type="http://schemas.openxmlformats.org/officeDocument/2006/relationships/slideLayout" Target="../slideLayouts/slideLayout2.xml"/><Relationship Id="rId5" Type="http://schemas.openxmlformats.org/officeDocument/2006/relationships/hyperlink" Target="http://www.rg.ru/2003/10/08/zakonsamouprav.html" TargetMode="External"/><Relationship Id="rId4" Type="http://schemas.openxmlformats.org/officeDocument/2006/relationships/hyperlink" Target="http://base.garant.ru/10104758/" TargetMode="Externa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gif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32560" y="2276872"/>
            <a:ext cx="7406640" cy="136815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История </a:t>
            </a:r>
            <a:r>
              <a:rPr lang="ru-RU" dirty="0" err="1" smtClean="0"/>
              <a:t>Новоцелинного</a:t>
            </a:r>
            <a:r>
              <a:rPr lang="ru-RU" dirty="0" smtClean="0"/>
              <a:t> сельского совета 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32560" y="4797152"/>
            <a:ext cx="7406640" cy="1512168"/>
          </a:xfrm>
        </p:spPr>
        <p:txBody>
          <a:bodyPr>
            <a:normAutofit/>
          </a:bodyPr>
          <a:lstStyle/>
          <a:p>
            <a:r>
              <a:rPr lang="ru-RU" dirty="0" smtClean="0"/>
              <a:t>Автор Курьянова Екатерина,10 класс. </a:t>
            </a:r>
          </a:p>
          <a:p>
            <a:r>
              <a:rPr lang="ru-RU" dirty="0" smtClean="0"/>
              <a:t>МОУ «Целинная СОШ». </a:t>
            </a:r>
          </a:p>
          <a:p>
            <a:r>
              <a:rPr lang="ru-RU" dirty="0" smtClean="0"/>
              <a:t>Научный руководитель </a:t>
            </a:r>
            <a:r>
              <a:rPr lang="ru-RU" dirty="0" err="1" smtClean="0"/>
              <a:t>Райшина</a:t>
            </a:r>
            <a:r>
              <a:rPr lang="ru-RU" dirty="0" smtClean="0"/>
              <a:t> Т.В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Заголовок 6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Совет и экономическая жизнь поселка</a:t>
            </a:r>
            <a:endParaRPr lang="ru-RU" dirty="0"/>
          </a:p>
        </p:txBody>
      </p:sp>
      <p:pic>
        <p:nvPicPr>
          <p:cNvPr id="3074" name="Picture 2" descr="C:\Documents and Settings\admin\Рабочий стол\Катя\1 009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822799" y="1524000"/>
            <a:ext cx="2882201" cy="4664075"/>
          </a:xfrm>
          <a:prstGeom prst="rect">
            <a:avLst/>
          </a:prstGeom>
          <a:ln w="88900" cap="sq" cmpd="thickThin">
            <a:solidFill>
              <a:schemeClr val="bg1">
                <a:lumMod val="85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10" name="Содержимое 9"/>
          <p:cNvSpPr>
            <a:spLocks noGrp="1"/>
          </p:cNvSpPr>
          <p:nvPr>
            <p:ph sz="half" idx="2"/>
          </p:nvPr>
        </p:nvSpPr>
        <p:spPr/>
        <p:txBody>
          <a:bodyPr>
            <a:normAutofit fontScale="70000" lnSpcReduction="20000"/>
          </a:bodyPr>
          <a:lstStyle/>
          <a:p>
            <a:pPr algn="ctr">
              <a:buNone/>
            </a:pPr>
            <a:r>
              <a:rPr lang="ru-RU" dirty="0" smtClean="0"/>
              <a:t>Только за первый год существования сельского совета депутаты проверили </a:t>
            </a:r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Качество хранения сена в ОПХ </a:t>
            </a:r>
          </a:p>
          <a:p>
            <a:r>
              <a:rPr lang="ru-RU" dirty="0" smtClean="0"/>
              <a:t>Состояние и меры дальнейшего развития животноводства и повышение его продуктивности </a:t>
            </a:r>
          </a:p>
          <a:p>
            <a:r>
              <a:rPr lang="ru-RU" dirty="0" smtClean="0"/>
              <a:t>Соблюдение технологии закладки консервированного силоса </a:t>
            </a:r>
          </a:p>
          <a:p>
            <a:r>
              <a:rPr lang="ru-RU" dirty="0" smtClean="0"/>
              <a:t>Качество уборочных работ </a:t>
            </a:r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Культурно-спортивная жизнь поселка</a:t>
            </a:r>
            <a:endParaRPr lang="ru-RU" dirty="0"/>
          </a:p>
        </p:txBody>
      </p:sp>
      <p:pic>
        <p:nvPicPr>
          <p:cNvPr id="1026" name="Picture 2" descr="C:\Documents and Settings\admin\Рабочий стол\Катя\1 013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15616" y="1484784"/>
            <a:ext cx="3744416" cy="2623825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Катя\1 01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4088" y="908720"/>
            <a:ext cx="3570238" cy="2837374"/>
          </a:xfrm>
          <a:prstGeom prst="rect">
            <a:avLst/>
          </a:prstGeom>
          <a:noFill/>
        </p:spPr>
      </p:pic>
      <p:pic>
        <p:nvPicPr>
          <p:cNvPr id="1028" name="Picture 4" descr="C:\Documents and Settings\admin\Рабочий стол\Катя\1 01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987824" y="4077072"/>
            <a:ext cx="3757719" cy="25427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Стадион</a:t>
            </a:r>
            <a:endParaRPr lang="ru-RU" dirty="0"/>
          </a:p>
        </p:txBody>
      </p:sp>
      <p:pic>
        <p:nvPicPr>
          <p:cNvPr id="1026" name="Picture 2" descr="C:\Documents and Settings\admin\Рабочий стол\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259632" y="3429000"/>
            <a:ext cx="3657600" cy="2950799"/>
          </a:xfrm>
          <a:prstGeom prst="rect">
            <a:avLst/>
          </a:prstGeom>
          <a:noFill/>
        </p:spPr>
      </p:pic>
      <p:pic>
        <p:nvPicPr>
          <p:cNvPr id="1027" name="Picture 3" descr="C:\Documents and Settings\admin\Рабочий стол\1 00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220072" y="1196752"/>
            <a:ext cx="3657600" cy="308151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Товарный дефицит</a:t>
            </a:r>
            <a:endParaRPr lang="ru-RU" dirty="0"/>
          </a:p>
        </p:txBody>
      </p:sp>
      <p:pic>
        <p:nvPicPr>
          <p:cNvPr id="5122" name="Picture 2" descr="C:\Documents and Settings\admin\Рабочий стол\Катя\1 01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2519" y="1866900"/>
            <a:ext cx="7144512" cy="396240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1992-1993 гг.</a:t>
            </a:r>
            <a:endParaRPr lang="ru-RU" dirty="0"/>
          </a:p>
        </p:txBody>
      </p:sp>
      <p:pic>
        <p:nvPicPr>
          <p:cNvPr id="6146" name="Picture 2" descr="C:\Documents and Settings\admin\Рабочий стол\Катя\1 008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66604" y="1447800"/>
            <a:ext cx="3836342" cy="4800600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ФЗ № 131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Катастрофическая нехватка средств!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7" name="Picture 5" descr="C:\Documents and Settings\admin\Рабочий стол\фото к 15 февраля\DSC01510.JPG"/>
          <p:cNvPicPr>
            <a:picLocks noGrp="1" noChangeAspect="1" noChangeArrowheads="1"/>
          </p:cNvPicPr>
          <p:nvPr>
            <p:ph sz="half"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48064" y="404664"/>
            <a:ext cx="3657600" cy="27432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5" name="Picture 3" descr="C:\Documents and Settings\admin\Рабочий стол\фото к 15 февраля\DSC0151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-5005064" y="-3843808"/>
            <a:ext cx="2041200" cy="1530900"/>
          </a:xfrm>
          <a:prstGeom prst="rect">
            <a:avLst/>
          </a:prstGeom>
          <a:noFill/>
        </p:spPr>
      </p:pic>
      <p:pic>
        <p:nvPicPr>
          <p:cNvPr id="8196" name="Picture 4" descr="C:\Documents and Settings\admin\Рабочий стол\фото к 15 февраля\DSC0151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5181600" y="-3886200"/>
            <a:ext cx="1508400" cy="1131300"/>
          </a:xfrm>
          <a:prstGeom prst="rect">
            <a:avLst/>
          </a:prstGeom>
          <a:noFill/>
        </p:spPr>
      </p:pic>
      <p:pic>
        <p:nvPicPr>
          <p:cNvPr id="8198" name="Picture 6" descr="C:\Documents and Settings\admin\Рабочий стол\фото к 15 февраля\DSC01562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-5149080" y="-3987824"/>
            <a:ext cx="2227200" cy="1670400"/>
          </a:xfrm>
          <a:prstGeom prst="rect">
            <a:avLst/>
          </a:prstGeom>
          <a:noFill/>
        </p:spPr>
      </p:pic>
      <p:pic>
        <p:nvPicPr>
          <p:cNvPr id="8199" name="Picture 7" descr="C:\Documents and Settings\admin\Рабочий стол\фото к 15 февраля\DSC01562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483768" y="3356992"/>
            <a:ext cx="4374027" cy="328052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pic>
        <p:nvPicPr>
          <p:cNvPr id="8200" name="Picture 8" descr="C:\Documents and Settings\admin\Рабочий стол\фото к 15 февраля\DSC01559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619672" y="548680"/>
            <a:ext cx="3168352" cy="2376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Перспективы глазами депутата</a:t>
            </a:r>
            <a:endParaRPr lang="ru-RU" dirty="0"/>
          </a:p>
        </p:txBody>
      </p:sp>
      <p:pic>
        <p:nvPicPr>
          <p:cNvPr id="7170" name="Picture 2" descr="C:\Documents and Settings\admin\Рабочий стол\Катя\DSC0795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712" y="1412776"/>
            <a:ext cx="6409931" cy="48006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9218" name="Picture 2" descr="C:\Documents and Settings\admin\Рабочий стол\Катя\1 011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5796136" y="260648"/>
            <a:ext cx="2919264" cy="2065941"/>
          </a:xfrm>
          <a:prstGeom prst="rect">
            <a:avLst/>
          </a:prstGeom>
          <a:noFill/>
        </p:spPr>
      </p:pic>
      <p:pic>
        <p:nvPicPr>
          <p:cNvPr id="2050" name="Picture 2" descr="K:\DSC0444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47664" y="2492896"/>
            <a:ext cx="4836029" cy="3627022"/>
          </a:xfrm>
          <a:prstGeom prst="rect">
            <a:avLst/>
          </a:prstGeom>
          <a:noFill/>
        </p:spPr>
      </p:pic>
      <p:sp>
        <p:nvSpPr>
          <p:cNvPr id="5" name="TextBox 4"/>
          <p:cNvSpPr txBox="1"/>
          <p:nvPr/>
        </p:nvSpPr>
        <p:spPr>
          <a:xfrm>
            <a:off x="7092280" y="2996952"/>
            <a:ext cx="194421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За своим двором ухаживают все</a:t>
            </a:r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6588224" y="5661248"/>
            <a:ext cx="24482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 за территорией поселка только школа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От эффективности работы местного самоуправления в значительной степени зависит благосостояние России, её развитие как сильного демократического государства.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Цель и задачи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Char char="§"/>
            </a:pPr>
            <a:r>
              <a:rPr lang="ru-RU" dirty="0" smtClean="0"/>
              <a:t>проследить историю создания и деятельность </a:t>
            </a:r>
            <a:r>
              <a:rPr lang="ru-RU" dirty="0" err="1" smtClean="0"/>
              <a:t>Новоцелинного</a:t>
            </a:r>
            <a:r>
              <a:rPr lang="ru-RU" dirty="0" smtClean="0"/>
              <a:t> сельского совета в 1985-2011 гг.</a:t>
            </a:r>
          </a:p>
          <a:p>
            <a:pPr>
              <a:buNone/>
            </a:pPr>
            <a:r>
              <a:rPr lang="ru-RU" dirty="0" smtClean="0"/>
              <a:t>Задачи работы: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Дать краткий экскурс в историю  местного самоуправления в СССР и РФ;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Охарактеризовать деятельность </a:t>
            </a:r>
            <a:r>
              <a:rPr lang="ru-RU" dirty="0" err="1" smtClean="0"/>
              <a:t>Новоцелинного</a:t>
            </a:r>
            <a:r>
              <a:rPr lang="ru-RU" dirty="0" smtClean="0"/>
              <a:t> сельского совета в различные исторические периоды.</a:t>
            </a:r>
          </a:p>
          <a:p>
            <a:pPr lvl="0">
              <a:buFont typeface="Wingdings" pitchFamily="2" charset="2"/>
              <a:buChar char="§"/>
            </a:pPr>
            <a:r>
              <a:rPr lang="ru-RU" dirty="0" smtClean="0"/>
              <a:t>Выяснить перспективы существования сельского совета в п. Целинный.</a:t>
            </a:r>
          </a:p>
          <a:p>
            <a:pPr>
              <a:buFont typeface="Wingdings" pitchFamily="2" charset="2"/>
              <a:buChar char="§"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Источники: Законы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Закон СССР от 09.04.1990 «Об общих началах  местного самоуправления и местного хозяйства в СССР» - [электронный ресурс] – </a:t>
            </a:r>
            <a:r>
              <a:rPr lang="ru-RU" u="sng" dirty="0" smtClean="0">
                <a:hlinkClick r:id="rId2"/>
              </a:rPr>
              <a:t>http://www.zaki.ru/pagesnew.php?id=1687</a:t>
            </a:r>
            <a:endParaRPr lang="ru-RU" dirty="0" smtClean="0"/>
          </a:p>
          <a:p>
            <a:pPr lvl="0"/>
            <a:r>
              <a:rPr lang="ru-RU" dirty="0" smtClean="0"/>
              <a:t>Закон РСФСР   от 06 Июля 1991 г. №1550-1 «О местном самоуправлении в  РСФСР» - [электронный ресурс] – </a:t>
            </a:r>
            <a:r>
              <a:rPr lang="ru-RU" u="sng" dirty="0" smtClean="0">
                <a:hlinkClick r:id="rId3"/>
              </a:rPr>
              <a:t>http://www.mnogozakonov.ru/catalog/date/1991/7/6/161/</a:t>
            </a:r>
            <a:endParaRPr lang="ru-RU" dirty="0" smtClean="0"/>
          </a:p>
          <a:p>
            <a:pPr lvl="0"/>
            <a:r>
              <a:rPr lang="ru-RU" dirty="0" smtClean="0"/>
              <a:t>Конституция Российской Федерации  -  М.: Омега-Л, 2010</a:t>
            </a:r>
          </a:p>
          <a:p>
            <a:pPr lvl="0"/>
            <a:r>
              <a:rPr lang="ru-RU" dirty="0" smtClean="0"/>
              <a:t>ФЗ от 28 августа 1995 г. № 154-ФЗ «Об общих принципах организации местного самоуправления в Российской Федерации» - [электронный ресурс] – </a:t>
            </a:r>
            <a:r>
              <a:rPr lang="ru-RU" u="sng" dirty="0" smtClean="0">
                <a:hlinkClick r:id="rId4"/>
              </a:rPr>
              <a:t>http://base.garant.ru/10104758/</a:t>
            </a:r>
            <a:endParaRPr lang="ru-RU" dirty="0" smtClean="0"/>
          </a:p>
          <a:p>
            <a:pPr lvl="0"/>
            <a:r>
              <a:rPr lang="ru-RU" dirty="0" smtClean="0"/>
              <a:t>ФЗ  от 6 октября 2003 г. № 131-ФЗ «Об общих принципах организации местного самоуправления в Российской Федерации» ст.1, п.2 – [электронный ресурс] – </a:t>
            </a:r>
            <a:r>
              <a:rPr lang="ru-RU" u="sng" dirty="0" smtClean="0">
                <a:hlinkClick r:id="rId5"/>
              </a:rPr>
              <a:t>http://www.rg.ru/2003/10/08/zakonsamouprav.html</a:t>
            </a:r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Материалы </a:t>
            </a:r>
            <a:r>
              <a:rPr lang="ru-RU" smtClean="0"/>
              <a:t>районного архива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pPr lvl="0"/>
            <a:r>
              <a:rPr lang="ru-RU" dirty="0" smtClean="0"/>
              <a:t>Материалы архивного отдела администрации Ключевского района, дело ф. № Р-89. Историческая справка, л. 1.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Книга протоколов заседаний Ключевского сельского совета за 1959 год, ф. 6, оп. 2, д. 2, ед. хр. 19, л. 37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Распоряжение № 1-212  Исполкома районного Совета по основной деятельности, ф. 10, д. 494,   оп. 3,  л. 48.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Протоколы собраний по отчетам депутатов перед избирателями, ф. 100, оп. 1, д. 6,  л. 1-3,10,34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pPr lvl="0"/>
            <a:r>
              <a:rPr lang="ru-RU" dirty="0" smtClean="0"/>
              <a:t>Материалы архивного отдела администрации Ключевского района. Протокол первой – седьмой сессий  сельского Совета 19 созыва, решения, принятые Советом и документы к ним, ф. 109, оп. 1, д.1, л. 8,9,11,12,15, 16, 17, 50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Справки проверок депутатской группой работы предприятий и организаций, расположенных на территории сельского совета. 1985 год, ф. 109, оп. 1, д. 5,  л. 1-5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Книга протоколов сходов граждан села за 1991 год, ф. 109, оп. 1, д. 7/66 ,  л. 4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Протокол пятой – девятой сессий  сельского Совета 20 созыва, решения, принятые Советом и документы к ним, ф. 109, оп. 1, д. 43 , л. 31, 71,84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Книга протоколов сходов граждан села за 1988 год,  ф. 109, оп. 1, д. 49,  л. 2-4,6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>
            <a:normAutofit fontScale="40000" lnSpcReduction="20000"/>
          </a:bodyPr>
          <a:lstStyle/>
          <a:p>
            <a:pPr lvl="0"/>
            <a:r>
              <a:rPr lang="ru-RU" dirty="0" smtClean="0"/>
              <a:t>Материалы архивного отдела администрации Ключевского района.  Протоколы № 1-5 заседаний исполкома, решения исполкома и документы к ним, ф.109, оп. 1, д. 73/3,  л. 4,10, 34, 42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 Протоколы восьмой-девятой сессии сельского Совета народных депутатов 21 созыва, решения, принятые Советом и документы, ф. 109, оп. 1, д. 95,  л. 7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Протоколы одиннадцатой – двенадцатой  сессии сельского Совета народных депутатов 21 созыва, решения, принятые Советом и документы,  ф. 109, оп.1, д. 98,  л. 6, 21, 24, 25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Протокол общих собраний и сходов граждан за 1992 год, ф. 109, оп. 1, д. 100,  л. 5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Протоколы первой-второй  сессии сельского Совета народных депутатов 2 созыва, решения, принятые Советом и документы,  ф. 109, оп. 1, д. 150,  л. 12, 15, 16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Отчет о работе администрации </a:t>
            </a:r>
            <a:r>
              <a:rPr lang="ru-RU" dirty="0" err="1" smtClean="0"/>
              <a:t>Новоцелинного</a:t>
            </a:r>
            <a:r>
              <a:rPr lang="ru-RU" dirty="0" smtClean="0"/>
              <a:t> сельского совета за 1999 год,  ф. 109, оп. 1, д. 164,  л. 5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Протоколы первой – второй сессии Совета народных депутатов 1 созыва, решения, принятые Советом и документы,  ф. 109, оп. 3, д. 1,  л. 2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Протоколы четырнадцатой   сессии сельского Совета народных депутатов 2 созыва, решения, принятые Советом и документы,  ф.109, оп. 3, д. 8,  л. 38</a:t>
            </a:r>
          </a:p>
          <a:p>
            <a:pPr lvl="0"/>
            <a:r>
              <a:rPr lang="ru-RU" dirty="0" smtClean="0"/>
              <a:t>Материалы архивного отдела администрации Ключевского района. Отчет о работе администрации </a:t>
            </a:r>
            <a:r>
              <a:rPr lang="ru-RU" dirty="0" err="1" smtClean="0"/>
              <a:t>Новоцелинного</a:t>
            </a:r>
            <a:r>
              <a:rPr lang="ru-RU" dirty="0" smtClean="0"/>
              <a:t> сельского совета за 1999 год,  ф. 109, оп. 1, д. 164,  л. 5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 smtClean="0"/>
              <a:t>Спасибо </a:t>
            </a:r>
            <a:r>
              <a:rPr lang="ru-RU" smtClean="0"/>
              <a:t>за внимание</a:t>
            </a:r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Объект и предмет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Объектом исследования данной работы является эволюция взаимоотношений власти и общества в системе местного самоуправления России от Советов народных депутатов к современным органам местного самоуправления.</a:t>
            </a:r>
          </a:p>
          <a:p>
            <a:r>
              <a:rPr lang="ru-RU" dirty="0" smtClean="0"/>
              <a:t>Предмет исследования – деятельность </a:t>
            </a:r>
            <a:r>
              <a:rPr lang="ru-RU" dirty="0" err="1" smtClean="0"/>
              <a:t>Новоцелинного</a:t>
            </a:r>
            <a:r>
              <a:rPr lang="ru-RU" dirty="0" smtClean="0"/>
              <a:t> сельского совета.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Хронологические и территориальные рамки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/>
              <a:t>Хронологические рамки работы: 1985-2011 гг.</a:t>
            </a:r>
          </a:p>
          <a:p>
            <a:r>
              <a:rPr lang="ru-RU" dirty="0" smtClean="0"/>
              <a:t>Нижняя граница обусловлена датой создания </a:t>
            </a:r>
            <a:r>
              <a:rPr lang="ru-RU" dirty="0" err="1" smtClean="0"/>
              <a:t>Новоцелинного</a:t>
            </a:r>
            <a:r>
              <a:rPr lang="ru-RU" dirty="0" smtClean="0"/>
              <a:t> сельского совета.</a:t>
            </a:r>
          </a:p>
          <a:p>
            <a:r>
              <a:rPr lang="ru-RU" dirty="0" smtClean="0"/>
              <a:t> Верхняя – тем, что он продолжает работать и сегодня.</a:t>
            </a:r>
          </a:p>
          <a:p>
            <a:pPr>
              <a:buNone/>
            </a:pPr>
            <a:r>
              <a:rPr lang="ru-RU" dirty="0" smtClean="0"/>
              <a:t>Территориальные рамки исследования – территория </a:t>
            </a:r>
            <a:r>
              <a:rPr lang="ru-RU" dirty="0" err="1" smtClean="0"/>
              <a:t>Новоцелинного</a:t>
            </a:r>
            <a:r>
              <a:rPr lang="ru-RU" dirty="0" smtClean="0"/>
              <a:t> сельского совета Ключевского района Алтайского края.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Гипотеза работы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Преодоление проблем, препятствующих развитию местного самоуправления в России, возможно только в случае системной общегосударственной политики поддержки местного самоуправления и укрепления его финансовой базы и автономных начал.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Методы исследования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dirty="0" smtClean="0"/>
              <a:t>сравнительно-исторический,</a:t>
            </a:r>
          </a:p>
          <a:p>
            <a:pPr lvl="0"/>
            <a:r>
              <a:rPr lang="ru-RU" dirty="0" smtClean="0"/>
              <a:t>системный, </a:t>
            </a:r>
          </a:p>
          <a:p>
            <a:r>
              <a:rPr lang="ru-RU" dirty="0" smtClean="0"/>
              <a:t>анализ </a:t>
            </a:r>
          </a:p>
          <a:p>
            <a:r>
              <a:rPr lang="ru-RU" dirty="0" smtClean="0"/>
              <a:t>синтез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А сельсовета в поселке не было…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>
            <a:normAutofit/>
          </a:bodyPr>
          <a:lstStyle/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pPr>
              <a:buNone/>
            </a:pPr>
            <a:endParaRPr lang="ru-RU" dirty="0" smtClean="0"/>
          </a:p>
          <a:p>
            <a:r>
              <a:rPr lang="ru-RU" dirty="0" smtClean="0"/>
              <a:t>После создания поселка сельсовет был в Ключах</a:t>
            </a:r>
          </a:p>
        </p:txBody>
      </p:sp>
      <p:pic>
        <p:nvPicPr>
          <p:cNvPr id="1027" name="Picture 3" descr="C:\Documents and Settings\admin\Рабочий стол\Катя\1 017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l="11812" t="16259" r="15345" b="10574"/>
          <a:stretch>
            <a:fillRect/>
          </a:stretch>
        </p:blipFill>
        <p:spPr bwMode="auto">
          <a:xfrm>
            <a:off x="4932040" y="2420888"/>
            <a:ext cx="3456384" cy="252222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Март 1985</a:t>
            </a:r>
            <a:endParaRPr lang="ru-RU" dirty="0"/>
          </a:p>
        </p:txBody>
      </p:sp>
      <p:pic>
        <p:nvPicPr>
          <p:cNvPr id="1026" name="Picture 2" descr="C:\Documents and Settings\admin\Рабочий стол\1 006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1331640" y="1628800"/>
            <a:ext cx="2356658" cy="35287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sp>
        <p:nvSpPr>
          <p:cNvPr id="3" name="Текст 2"/>
          <p:cNvSpPr>
            <a:spLocks noGrp="1"/>
          </p:cNvSpPr>
          <p:nvPr>
            <p:ph type="body" idx="4294967295"/>
          </p:nvPr>
        </p:nvSpPr>
        <p:spPr>
          <a:xfrm>
            <a:off x="1043608" y="579438"/>
            <a:ext cx="3925267" cy="689322"/>
          </a:xfrm>
        </p:spPr>
        <p:txBody>
          <a:bodyPr>
            <a:normAutofit/>
          </a:bodyPr>
          <a:lstStyle/>
          <a:p>
            <a:endParaRPr lang="ru-RU" sz="1800" b="0" dirty="0"/>
          </a:p>
        </p:txBody>
      </p:sp>
      <p:sp>
        <p:nvSpPr>
          <p:cNvPr id="5" name="Текст 4"/>
          <p:cNvSpPr>
            <a:spLocks noGrp="1"/>
          </p:cNvSpPr>
          <p:nvPr>
            <p:ph type="body" sz="half" idx="4294967295"/>
          </p:nvPr>
        </p:nvSpPr>
        <p:spPr>
          <a:xfrm>
            <a:off x="5780088" y="579438"/>
            <a:ext cx="3363912" cy="792162"/>
          </a:xfrm>
        </p:spPr>
        <p:txBody>
          <a:bodyPr>
            <a:normAutofit/>
          </a:bodyPr>
          <a:lstStyle/>
          <a:p>
            <a:r>
              <a:rPr lang="ru-RU" sz="1600" b="0" dirty="0" err="1" smtClean="0"/>
              <a:t>Горовая</a:t>
            </a:r>
            <a:r>
              <a:rPr lang="ru-RU" sz="1600" b="0" dirty="0" smtClean="0"/>
              <a:t> Любовь Дмитриевна</a:t>
            </a:r>
            <a:endParaRPr lang="ru-RU" sz="1600" b="0" dirty="0"/>
          </a:p>
        </p:txBody>
      </p:sp>
      <p:pic>
        <p:nvPicPr>
          <p:cNvPr id="12" name="Содержимое 11" descr="C:\Users\1\Desktop\сканирование0001.jpg"/>
          <p:cNvPicPr>
            <a:picLocks noGrp="1"/>
          </p:cNvPicPr>
          <p:nvPr>
            <p:ph sz="quarter" idx="4294967295"/>
          </p:nvPr>
        </p:nvPicPr>
        <p:blipFill>
          <a:blip r:embed="rId3" cstate="print"/>
          <a:srcRect l="73020" t="43536" r="19066" b="37994"/>
          <a:stretch>
            <a:fillRect/>
          </a:stretch>
        </p:blipFill>
        <p:spPr bwMode="auto">
          <a:xfrm>
            <a:off x="5580112" y="1628800"/>
            <a:ext cx="2376487" cy="3529013"/>
          </a:xfrm>
          <a:prstGeom prst="ellipse">
            <a:avLst/>
          </a:prstGeom>
          <a:ln w="63500" cap="rnd">
            <a:solidFill>
              <a:schemeClr val="bg1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sp>
        <p:nvSpPr>
          <p:cNvPr id="7" name="TextBox 6"/>
          <p:cNvSpPr txBox="1"/>
          <p:nvPr/>
        </p:nvSpPr>
        <p:spPr>
          <a:xfrm>
            <a:off x="1763688" y="5733256"/>
            <a:ext cx="2592288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/>
              <a:t>Косвенное подтверждение даты  создания  сельсовета в поселке</a:t>
            </a:r>
            <a:endParaRPr lang="ru-RU" sz="14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Первые депутаты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Documents and Settings\admin\Рабочий стол\Катя\1 02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020272" y="476672"/>
            <a:ext cx="1720354" cy="2556226"/>
          </a:xfrm>
          <a:prstGeom prst="rect">
            <a:avLst/>
          </a:prstGeom>
          <a:noFill/>
        </p:spPr>
      </p:pic>
      <p:pic>
        <p:nvPicPr>
          <p:cNvPr id="2051" name="Picture 3" descr="C:\Documents and Settings\admin\Рабочий стол\Катя\1 02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512" y="188640"/>
            <a:ext cx="2102252" cy="2592288"/>
          </a:xfrm>
          <a:prstGeom prst="rect">
            <a:avLst/>
          </a:prstGeom>
          <a:noFill/>
        </p:spPr>
      </p:pic>
      <p:pic>
        <p:nvPicPr>
          <p:cNvPr id="2052" name="Picture 4" descr="C:\Documents and Settings\admin\Рабочий стол\Катя\1 022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23528" y="4005064"/>
            <a:ext cx="1859065" cy="2555388"/>
          </a:xfrm>
          <a:prstGeom prst="rect">
            <a:avLst/>
          </a:prstGeom>
          <a:noFill/>
        </p:spPr>
      </p:pic>
      <p:pic>
        <p:nvPicPr>
          <p:cNvPr id="2053" name="Picture 5" descr="C:\Documents and Settings\admin\Рабочий стол\Катя\1 021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20272" y="4221088"/>
            <a:ext cx="1771533" cy="2292449"/>
          </a:xfrm>
          <a:prstGeom prst="rect">
            <a:avLst/>
          </a:prstGeom>
          <a:noFill/>
        </p:spPr>
      </p:pic>
      <p:pic>
        <p:nvPicPr>
          <p:cNvPr id="12" name="Picture 2" descr="C:\Documents and Settings\admin\Рабочий стол\bisyk.gif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6" cstate="print"/>
          <a:stretch>
            <a:fillRect/>
          </a:stretch>
        </p:blipFill>
        <p:spPr bwMode="auto">
          <a:xfrm>
            <a:off x="3203848" y="1628800"/>
            <a:ext cx="2448272" cy="3264363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13" name="TextBox 12"/>
          <p:cNvSpPr txBox="1"/>
          <p:nvPr/>
        </p:nvSpPr>
        <p:spPr>
          <a:xfrm>
            <a:off x="395536" y="3212976"/>
            <a:ext cx="1656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Аксенов Н И.</a:t>
            </a:r>
          </a:p>
          <a:p>
            <a:r>
              <a:rPr lang="ru-RU" dirty="0" smtClean="0"/>
              <a:t>Зайцев И. М.</a:t>
            </a:r>
            <a:endParaRPr lang="ru-RU" dirty="0"/>
          </a:p>
        </p:txBody>
      </p:sp>
      <p:sp>
        <p:nvSpPr>
          <p:cNvPr id="17" name="TextBox 16"/>
          <p:cNvSpPr txBox="1"/>
          <p:nvPr/>
        </p:nvSpPr>
        <p:spPr>
          <a:xfrm>
            <a:off x="6660232" y="3284984"/>
            <a:ext cx="248376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Гнатовский В. М.</a:t>
            </a:r>
          </a:p>
          <a:p>
            <a:r>
              <a:rPr lang="ru-RU" dirty="0" err="1" smtClean="0"/>
              <a:t>Кашун</a:t>
            </a:r>
            <a:r>
              <a:rPr lang="ru-RU" dirty="0" smtClean="0"/>
              <a:t> А. Г.</a:t>
            </a:r>
            <a:endParaRPr lang="ru-RU" dirty="0"/>
          </a:p>
        </p:txBody>
      </p:sp>
      <p:sp>
        <p:nvSpPr>
          <p:cNvPr id="18" name="TextBox 17"/>
          <p:cNvSpPr txBox="1"/>
          <p:nvPr/>
        </p:nvSpPr>
        <p:spPr>
          <a:xfrm>
            <a:off x="3491880" y="1124744"/>
            <a:ext cx="18002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 smtClean="0"/>
              <a:t>Бисык</a:t>
            </a:r>
            <a:r>
              <a:rPr lang="ru-RU" dirty="0" smtClean="0"/>
              <a:t> Г. И.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Солнцестояние">
  <a:themeElements>
    <a:clrScheme name="Солнцестояние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Солнцестояние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Солнцестояние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326</TotalTime>
  <Words>1109</Words>
  <Application>Microsoft Office PowerPoint</Application>
  <PresentationFormat>Экран (4:3)</PresentationFormat>
  <Paragraphs>86</Paragraphs>
  <Slides>24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Солнцестояние</vt:lpstr>
      <vt:lpstr>История Новоцелинного сельского совета </vt:lpstr>
      <vt:lpstr>Цель и задачи</vt:lpstr>
      <vt:lpstr>Объект и предмет исследования</vt:lpstr>
      <vt:lpstr>Хронологические и территориальные рамки</vt:lpstr>
      <vt:lpstr>Гипотеза работы</vt:lpstr>
      <vt:lpstr>Методы исследования</vt:lpstr>
      <vt:lpstr>А сельсовета в поселке не было…</vt:lpstr>
      <vt:lpstr>Март 1985</vt:lpstr>
      <vt:lpstr>Первые депутаты</vt:lpstr>
      <vt:lpstr>Совет и экономическая жизнь поселка</vt:lpstr>
      <vt:lpstr>Культурно-спортивная жизнь поселка</vt:lpstr>
      <vt:lpstr>Стадион</vt:lpstr>
      <vt:lpstr>Товарный дефицит</vt:lpstr>
      <vt:lpstr>1992-1993 гг.</vt:lpstr>
      <vt:lpstr>ФЗ № 131</vt:lpstr>
      <vt:lpstr>Слайд 16</vt:lpstr>
      <vt:lpstr>Перспективы глазами депутата</vt:lpstr>
      <vt:lpstr>Слайд 18</vt:lpstr>
      <vt:lpstr>Слайд 19</vt:lpstr>
      <vt:lpstr>Источники: Законы</vt:lpstr>
      <vt:lpstr>Материалы районного архива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История Новоцелинного сельского совета </dc:title>
  <cp:lastModifiedBy>admin</cp:lastModifiedBy>
  <cp:revision>47</cp:revision>
  <dcterms:modified xsi:type="dcterms:W3CDTF">2011-03-26T05:33:55Z</dcterms:modified>
</cp:coreProperties>
</file>